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8" r:id="rId4"/>
    <p:sldId id="259" r:id="rId5"/>
    <p:sldId id="260" r:id="rId6"/>
    <p:sldId id="263" r:id="rId7"/>
    <p:sldId id="262" r:id="rId8"/>
    <p:sldId id="261"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A1411-18EA-4FC5-8D84-725DE960176D}"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D1991-748A-4DA2-9F03-E2F0C0919BF1}" type="slidenum">
              <a:rPr lang="en-US" smtClean="0"/>
              <a:t>‹#›</a:t>
            </a:fld>
            <a:endParaRPr lang="en-US"/>
          </a:p>
        </p:txBody>
      </p:sp>
    </p:spTree>
    <p:extLst>
      <p:ext uri="{BB962C8B-B14F-4D97-AF65-F5344CB8AC3E}">
        <p14:creationId xmlns:p14="http://schemas.microsoft.com/office/powerpoint/2010/main" val="231256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2D1991-748A-4DA2-9F03-E2F0C0919BF1}" type="slidenum">
              <a:rPr lang="en-US" smtClean="0"/>
              <a:t>3</a:t>
            </a:fld>
            <a:endParaRPr lang="en-US"/>
          </a:p>
        </p:txBody>
      </p:sp>
    </p:spTree>
    <p:extLst>
      <p:ext uri="{BB962C8B-B14F-4D97-AF65-F5344CB8AC3E}">
        <p14:creationId xmlns:p14="http://schemas.microsoft.com/office/powerpoint/2010/main" val="328338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12/4/2018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 y="0"/>
            <a:ext cx="12194403" cy="4642338"/>
          </a:xfrm>
          <a:prstGeom prst="rect">
            <a:avLst/>
          </a:prstGeom>
        </p:spPr>
      </p:pic>
      <p:sp>
        <p:nvSpPr>
          <p:cNvPr id="5" name="TextBox 4"/>
          <p:cNvSpPr txBox="1"/>
          <p:nvPr/>
        </p:nvSpPr>
        <p:spPr>
          <a:xfrm>
            <a:off x="1055077" y="4529797"/>
            <a:ext cx="10213145" cy="1446550"/>
          </a:xfrm>
          <a:prstGeom prst="rect">
            <a:avLst/>
          </a:prstGeom>
          <a:noFill/>
        </p:spPr>
        <p:txBody>
          <a:bodyPr wrap="square" rtlCol="0">
            <a:spAutoFit/>
          </a:bodyPr>
          <a:lstStyle/>
          <a:p>
            <a:pPr algn="ctr"/>
            <a:r>
              <a:rPr lang="en-US" sz="4400" b="1" dirty="0">
                <a:solidFill>
                  <a:schemeClr val="bg1"/>
                </a:solidFill>
                <a:latin typeface="+mj-lt"/>
              </a:rPr>
              <a:t>Tapawingo National Golf Club</a:t>
            </a:r>
          </a:p>
          <a:p>
            <a:pPr algn="ctr"/>
            <a:r>
              <a:rPr lang="en-US" sz="4400" b="1" dirty="0">
                <a:solidFill>
                  <a:schemeClr val="bg1"/>
                </a:solidFill>
                <a:latin typeface="+mj-lt"/>
              </a:rPr>
              <a:t>2019 Corporate Advertising Package </a:t>
            </a:r>
          </a:p>
        </p:txBody>
      </p:sp>
    </p:spTree>
    <p:extLst>
      <p:ext uri="{BB962C8B-B14F-4D97-AF65-F5344CB8AC3E}">
        <p14:creationId xmlns:p14="http://schemas.microsoft.com/office/powerpoint/2010/main" val="282617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Tapawingo National Golf Club</a:t>
            </a:r>
          </a:p>
        </p:txBody>
      </p:sp>
      <p:sp>
        <p:nvSpPr>
          <p:cNvPr id="4" name="Text Placeholder 3"/>
          <p:cNvSpPr>
            <a:spLocks noGrp="1"/>
          </p:cNvSpPr>
          <p:nvPr>
            <p:ph type="body" sz="half" idx="2"/>
          </p:nvPr>
        </p:nvSpPr>
        <p:spPr/>
        <p:txBody>
          <a:bodyPr>
            <a:normAutofit/>
          </a:bodyPr>
          <a:lstStyle/>
          <a:p>
            <a:r>
              <a:rPr lang="en-US" sz="1600" dirty="0">
                <a:latin typeface="+mj-lt"/>
              </a:rPr>
              <a:t>2019 Corporate Advertising Package</a:t>
            </a:r>
          </a:p>
        </p:txBody>
      </p:sp>
      <p:sp>
        <p:nvSpPr>
          <p:cNvPr id="6" name="Content Placeholder 5"/>
          <p:cNvSpPr>
            <a:spLocks noGrp="1"/>
          </p:cNvSpPr>
          <p:nvPr>
            <p:ph idx="1"/>
          </p:nvPr>
        </p:nvSpPr>
        <p:spPr/>
        <p:txBody>
          <a:bodyPr/>
          <a:lstStyle/>
          <a:p>
            <a:pPr marL="0" indent="0" algn="ctr">
              <a:buNone/>
            </a:pPr>
            <a:r>
              <a:rPr lang="en-US" dirty="0">
                <a:latin typeface="+mj-lt"/>
              </a:rPr>
              <a:t>At Tapawingo National Golf Club, the three 9-hole golf courses cover more than 150 acres.  The course is surrounded by mature trees, complimented by beautiful water features and boasts the right amount of challenge.  In 2018, the course has played host to 34,000 rounds of golf.  This includes: </a:t>
            </a:r>
          </a:p>
          <a:p>
            <a:pPr algn="ctr"/>
            <a:r>
              <a:rPr lang="en-US" dirty="0">
                <a:latin typeface="+mj-lt"/>
              </a:rPr>
              <a:t>18 holes of play</a:t>
            </a:r>
          </a:p>
          <a:p>
            <a:pPr algn="ctr"/>
            <a:r>
              <a:rPr lang="en-US" dirty="0">
                <a:latin typeface="+mj-lt"/>
              </a:rPr>
              <a:t>9 hole rounds</a:t>
            </a:r>
          </a:p>
          <a:p>
            <a:pPr algn="ctr"/>
            <a:r>
              <a:rPr lang="en-US" dirty="0">
                <a:latin typeface="+mj-lt"/>
              </a:rPr>
              <a:t>League play</a:t>
            </a:r>
          </a:p>
          <a:p>
            <a:pPr algn="ctr"/>
            <a:r>
              <a:rPr lang="en-US" dirty="0">
                <a:latin typeface="+mj-lt"/>
              </a:rPr>
              <a:t>40+ corporate / charity outings</a:t>
            </a:r>
          </a:p>
          <a:p>
            <a:pPr marL="0" indent="0">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611" y="5262296"/>
            <a:ext cx="1656769" cy="978251"/>
          </a:xfrm>
          <a:prstGeom prst="rect">
            <a:avLst/>
          </a:prstGeom>
        </p:spPr>
      </p:pic>
    </p:spTree>
    <p:extLst>
      <p:ext uri="{BB962C8B-B14F-4D97-AF65-F5344CB8AC3E}">
        <p14:creationId xmlns:p14="http://schemas.microsoft.com/office/powerpoint/2010/main" val="172770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Tapawingo National Golf club</a:t>
            </a:r>
          </a:p>
        </p:txBody>
      </p:sp>
      <p:sp>
        <p:nvSpPr>
          <p:cNvPr id="3" name="Content Placeholder 2"/>
          <p:cNvSpPr>
            <a:spLocks noGrp="1"/>
          </p:cNvSpPr>
          <p:nvPr>
            <p:ph idx="1"/>
          </p:nvPr>
        </p:nvSpPr>
        <p:spPr>
          <a:xfrm>
            <a:off x="4262511" y="601200"/>
            <a:ext cx="3657600" cy="4507732"/>
          </a:xfrm>
        </p:spPr>
        <p:txBody>
          <a:bodyPr/>
          <a:lstStyle/>
          <a:p>
            <a:pPr marL="0" indent="0" algn="ctr">
              <a:buNone/>
            </a:pPr>
            <a:r>
              <a:rPr lang="en-US" dirty="0"/>
              <a:t>To provide our players with a better golf experience, Tapawingo will be installing CartTrac GPS units to all 100 golf carts.  This state-of-the-art system provides golfers with useful information including color 3-D graphics of each hole and accurate yardage information. </a:t>
            </a:r>
          </a:p>
          <a:p>
            <a:pPr marL="0" indent="0" algn="ctr">
              <a:buNone/>
            </a:pPr>
            <a:endParaRPr lang="en-US" dirty="0"/>
          </a:p>
        </p:txBody>
      </p:sp>
      <p:sp>
        <p:nvSpPr>
          <p:cNvPr id="4" name="Text Placeholder 3"/>
          <p:cNvSpPr>
            <a:spLocks noGrp="1"/>
          </p:cNvSpPr>
          <p:nvPr>
            <p:ph type="body" sz="half" idx="2"/>
          </p:nvPr>
        </p:nvSpPr>
        <p:spPr/>
        <p:txBody>
          <a:bodyPr>
            <a:normAutofit/>
          </a:bodyPr>
          <a:lstStyle/>
          <a:p>
            <a:r>
              <a:rPr lang="en-US" sz="1600" dirty="0">
                <a:latin typeface="+mj-lt"/>
              </a:rPr>
              <a:t>2019 Corporate Advertising Package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720" y="601200"/>
            <a:ext cx="3685735" cy="4507732"/>
          </a:xfrm>
          <a:prstGeom prst="rect">
            <a:avLst/>
          </a:prstGeom>
        </p:spPr>
      </p:pic>
      <p:pic>
        <p:nvPicPr>
          <p:cNvPr id="7"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66" y="601200"/>
            <a:ext cx="3685736" cy="45077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611" y="5262296"/>
            <a:ext cx="1656769" cy="978251"/>
          </a:xfrm>
          <a:prstGeom prst="rect">
            <a:avLst/>
          </a:prstGeom>
        </p:spPr>
      </p:pic>
    </p:spTree>
    <p:extLst>
      <p:ext uri="{BB962C8B-B14F-4D97-AF65-F5344CB8AC3E}">
        <p14:creationId xmlns:p14="http://schemas.microsoft.com/office/powerpoint/2010/main" val="3256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Tapawingo national golf club</a:t>
            </a:r>
          </a:p>
        </p:txBody>
      </p:sp>
      <p:sp>
        <p:nvSpPr>
          <p:cNvPr id="4" name="Text Placeholder 3"/>
          <p:cNvSpPr>
            <a:spLocks noGrp="1"/>
          </p:cNvSpPr>
          <p:nvPr>
            <p:ph type="body" sz="half" idx="2"/>
          </p:nvPr>
        </p:nvSpPr>
        <p:spPr/>
        <p:txBody>
          <a:bodyPr>
            <a:normAutofit/>
          </a:bodyPr>
          <a:lstStyle/>
          <a:p>
            <a:r>
              <a:rPr lang="en-US" sz="1600" dirty="0"/>
              <a:t>2019 Corporate Advertising Package</a:t>
            </a:r>
          </a:p>
        </p:txBody>
      </p:sp>
      <p:sp>
        <p:nvSpPr>
          <p:cNvPr id="16" name="Content Placeholder 2"/>
          <p:cNvSpPr txBox="1">
            <a:spLocks/>
          </p:cNvSpPr>
          <p:nvPr/>
        </p:nvSpPr>
        <p:spPr>
          <a:xfrm>
            <a:off x="447816" y="601200"/>
            <a:ext cx="11297716" cy="4507732"/>
          </a:xfrm>
          <a:prstGeom prst="rect">
            <a:avLst/>
          </a:prstGeom>
        </p:spPr>
        <p:txBody>
          <a:bodyPr vert="horz" lIns="91440" tIns="45720" rIns="91440" bIns="45720" rtlCol="0" anchor="ctr">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0" indent="0" algn="ctr">
              <a:buFont typeface="Wingdings 2" panose="05020102010507070707" pitchFamily="18" charset="2"/>
              <a:buNone/>
            </a:pPr>
            <a:endParaRPr lang="en-US" dirty="0"/>
          </a:p>
          <a:p>
            <a:pPr marL="0" indent="0" algn="ctr">
              <a:buFont typeface="Wingdings 2" panose="05020102010507070707" pitchFamily="18" charset="2"/>
              <a:buNone/>
            </a:pPr>
            <a:endParaRPr lang="en-US" dirty="0"/>
          </a:p>
          <a:p>
            <a:pPr marL="0" indent="0" algn="ctr">
              <a:buFont typeface="Wingdings 2" panose="05020102010507070707" pitchFamily="18" charset="2"/>
              <a:buNone/>
            </a:pPr>
            <a:r>
              <a:rPr lang="en-US" dirty="0"/>
              <a:t>The 7-inch, high resolution screens provide a unique advertising opportunity to reach a very attractive demographic.  By reaching golfers while they play, you’re guaranteed your message is focused on a captive, targeted audience.  </a:t>
            </a:r>
          </a:p>
          <a:p>
            <a:pPr marL="0" indent="0" algn="ctr">
              <a:buFont typeface="Wingdings 2" panose="05020102010507070707" pitchFamily="18" charset="2"/>
              <a:buNone/>
            </a:pPr>
            <a:endParaRPr lang="en-US" dirty="0"/>
          </a:p>
          <a:p>
            <a:pPr marL="0" indent="0" algn="ctr">
              <a:buNone/>
            </a:pPr>
            <a:r>
              <a:rPr lang="en-US" dirty="0"/>
              <a:t>Your message will be reinforced many times during a round of golf as the ads rotate every 15 seconds, providing the repetition need for retention.  Compared to other media alternatives, 7 seconds in print media, 30 seconds for television, and 60 seconds for radio, GPS advertising provides far greater value in terms of cost per exposure.</a:t>
            </a:r>
          </a:p>
          <a:p>
            <a:pPr marL="0" indent="0" algn="ctr">
              <a:buFont typeface="Wingdings 2" panose="05020102010507070707" pitchFamily="18" charset="2"/>
              <a:buNone/>
            </a:pPr>
            <a:endParaRPr lang="en-US" dirty="0"/>
          </a:p>
          <a:p>
            <a:pPr marL="0" indent="0" algn="ctr">
              <a:buFont typeface="Wingdings 2" panose="05020102010507070707" pitchFamily="18" charset="2"/>
              <a:buNone/>
            </a:pPr>
            <a:r>
              <a:rPr lang="en-US" dirty="0"/>
              <a:t>How it works: Your advertisement can be configured to display in our carts when golfers arrive at a tee, go from tee box to the fairway, or on the approach to the green.</a:t>
            </a:r>
          </a:p>
          <a:p>
            <a:pPr marL="0" indent="0" algn="ctr">
              <a:buFont typeface="Wingdings 2" panose="05020102010507070707" pitchFamily="18" charset="2"/>
              <a:buNone/>
            </a:pPr>
            <a:endParaRPr lang="en-US" dirty="0"/>
          </a:p>
          <a:p>
            <a:pPr marL="0" indent="0" algn="ctr">
              <a:buFont typeface="Wingdings 2" panose="05020102010507070707" pitchFamily="18" charset="2"/>
              <a:buNone/>
            </a:pPr>
            <a:endParaRPr lang="en-US" dirty="0"/>
          </a:p>
          <a:p>
            <a:pPr marL="0" indent="0" algn="ctr">
              <a:buFont typeface="Wingdings 2" panose="05020102010507070707" pitchFamily="18" charset="2"/>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611" y="5262296"/>
            <a:ext cx="1656769" cy="978251"/>
          </a:xfrm>
          <a:prstGeom prst="rect">
            <a:avLst/>
          </a:prstGeom>
        </p:spPr>
      </p:pic>
    </p:spTree>
    <p:extLst>
      <p:ext uri="{BB962C8B-B14F-4D97-AF65-F5344CB8AC3E}">
        <p14:creationId xmlns:p14="http://schemas.microsoft.com/office/powerpoint/2010/main" val="370407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Tapawingo national golf club</a:t>
            </a:r>
          </a:p>
        </p:txBody>
      </p:sp>
      <p:sp>
        <p:nvSpPr>
          <p:cNvPr id="4" name="Text Placeholder 3"/>
          <p:cNvSpPr>
            <a:spLocks noGrp="1"/>
          </p:cNvSpPr>
          <p:nvPr>
            <p:ph type="body" sz="half" idx="2"/>
          </p:nvPr>
        </p:nvSpPr>
        <p:spPr/>
        <p:txBody>
          <a:bodyPr>
            <a:normAutofit/>
          </a:bodyPr>
          <a:lstStyle/>
          <a:p>
            <a:r>
              <a:rPr lang="en-US" sz="1600" dirty="0"/>
              <a:t>2019 Corporate Advertising Package</a:t>
            </a:r>
          </a:p>
        </p:txBody>
      </p:sp>
      <p:sp>
        <p:nvSpPr>
          <p:cNvPr id="6" name="Content Placeholder 2"/>
          <p:cNvSpPr txBox="1">
            <a:spLocks/>
          </p:cNvSpPr>
          <p:nvPr/>
        </p:nvSpPr>
        <p:spPr>
          <a:xfrm>
            <a:off x="447817" y="601199"/>
            <a:ext cx="5293006" cy="4463169"/>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0" indent="0" algn="ctr">
              <a:buFont typeface="Wingdings 2" panose="05020102010507070707" pitchFamily="18" charset="2"/>
              <a:buNone/>
            </a:pPr>
            <a:r>
              <a:rPr lang="en-US" u="sng" dirty="0"/>
              <a:t>Banner Advertising</a:t>
            </a:r>
          </a:p>
          <a:p>
            <a:pPr marL="0" indent="0" algn="ctr">
              <a:buFont typeface="Wingdings 2" panose="05020102010507070707" pitchFamily="18" charset="2"/>
              <a:buNone/>
            </a:pPr>
            <a:r>
              <a:rPr lang="en-US" dirty="0"/>
              <a:t>Banner ads appear in the upper 20% of the screen, while the hole image and yardage information are being displayed below.  The screen switches to banner mode when the cart reaches the next tee box and remains on until it gets close to the green.</a:t>
            </a:r>
          </a:p>
          <a:p>
            <a:pPr marL="0" indent="0" algn="ctr">
              <a:buFont typeface="Wingdings 2" panose="05020102010507070707" pitchFamily="18" charset="2"/>
              <a:buNone/>
            </a:pPr>
            <a:endParaRPr lang="en-US" dirty="0"/>
          </a:p>
          <a:p>
            <a:pPr marL="0" indent="0" algn="ctr">
              <a:buFont typeface="Wingdings 2" panose="05020102010507070707" pitchFamily="18" charset="2"/>
              <a:buNone/>
            </a:pPr>
            <a:r>
              <a:rPr lang="en-US" dirty="0"/>
              <a:t>Note: Banner advertising is available when the cart is in play and the GPS unit is not displaying a warning, alert or message.</a:t>
            </a:r>
          </a:p>
          <a:p>
            <a:pPr marL="0" indent="0" algn="ctr">
              <a:buFont typeface="Wingdings 2" panose="05020102010507070707" pitchFamily="18" charset="2"/>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611" y="5262296"/>
            <a:ext cx="1656769" cy="978251"/>
          </a:xfrm>
          <a:prstGeom prst="rect">
            <a:avLst/>
          </a:prstGeom>
        </p:spPr>
      </p:pic>
      <p:pic>
        <p:nvPicPr>
          <p:cNvPr id="9" name="Content Placeholder 13" descr="http://www.carttrac.com/media/assets/img/unit_front_ad2_600.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94268" y="730933"/>
            <a:ext cx="5604933" cy="4203700"/>
          </a:xfrm>
          <a:prstGeom prst="rect">
            <a:avLst/>
          </a:prstGeom>
          <a:noFill/>
          <a:ln>
            <a:noFill/>
          </a:ln>
        </p:spPr>
      </p:pic>
    </p:spTree>
    <p:extLst>
      <p:ext uri="{BB962C8B-B14F-4D97-AF65-F5344CB8AC3E}">
        <p14:creationId xmlns:p14="http://schemas.microsoft.com/office/powerpoint/2010/main" val="127607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Tapawingo national golf club</a:t>
            </a:r>
          </a:p>
        </p:txBody>
      </p:sp>
      <p:sp>
        <p:nvSpPr>
          <p:cNvPr id="4" name="Text Placeholder 3"/>
          <p:cNvSpPr>
            <a:spLocks noGrp="1"/>
          </p:cNvSpPr>
          <p:nvPr>
            <p:ph type="body" sz="half" idx="2"/>
          </p:nvPr>
        </p:nvSpPr>
        <p:spPr/>
        <p:txBody>
          <a:bodyPr>
            <a:normAutofit/>
          </a:bodyPr>
          <a:lstStyle/>
          <a:p>
            <a:r>
              <a:rPr lang="en-US" sz="1600" dirty="0"/>
              <a:t>2019 Corporate Advertising Package</a:t>
            </a:r>
          </a:p>
        </p:txBody>
      </p:sp>
      <p:sp>
        <p:nvSpPr>
          <p:cNvPr id="8" name="Content Placeholder 2"/>
          <p:cNvSpPr txBox="1">
            <a:spLocks/>
          </p:cNvSpPr>
          <p:nvPr/>
        </p:nvSpPr>
        <p:spPr>
          <a:xfrm>
            <a:off x="447817" y="601199"/>
            <a:ext cx="5293006" cy="4463169"/>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0" indent="0" algn="ctr">
              <a:buFont typeface="Wingdings 2" panose="05020102010507070707" pitchFamily="18" charset="2"/>
              <a:buNone/>
            </a:pPr>
            <a:r>
              <a:rPr lang="en-US" u="sng" dirty="0"/>
              <a:t>Greenside Advertising</a:t>
            </a:r>
          </a:p>
          <a:p>
            <a:pPr marL="0" indent="0" algn="ctr">
              <a:buFont typeface="Wingdings 2" panose="05020102010507070707" pitchFamily="18" charset="2"/>
              <a:buNone/>
            </a:pPr>
            <a:r>
              <a:rPr lang="en-US" dirty="0"/>
              <a:t>Greenside ads cover 80% of the screen and are displayed when the cart approaches the green (roughly 50 yards out from the center of the green).  They remain displayed until the cart reaches the next tee box or arrives back to the club house. </a:t>
            </a:r>
          </a:p>
          <a:p>
            <a:pPr marL="0" indent="0" algn="ctr">
              <a:buFont typeface="Wingdings 2" panose="05020102010507070707" pitchFamily="18" charset="2"/>
              <a:buNone/>
            </a:pPr>
            <a:endParaRPr lang="en-US" dirty="0"/>
          </a:p>
        </p:txBody>
      </p:sp>
      <p:pic>
        <p:nvPicPr>
          <p:cNvPr id="9" name="Content Placeholder 4" descr="http://www.carttrac.com/media/assets/img/unit_front_ad_600.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330462" y="711200"/>
            <a:ext cx="5408090" cy="4262360"/>
          </a:xfrm>
          <a:prstGeom prst="rect">
            <a:avLst/>
          </a:prstGeom>
          <a:noFill/>
          <a:ln>
            <a:no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611" y="5262296"/>
            <a:ext cx="1656769" cy="978251"/>
          </a:xfrm>
          <a:prstGeom prst="rect">
            <a:avLst/>
          </a:prstGeom>
        </p:spPr>
      </p:pic>
    </p:spTree>
    <p:extLst>
      <p:ext uri="{BB962C8B-B14F-4D97-AF65-F5344CB8AC3E}">
        <p14:creationId xmlns:p14="http://schemas.microsoft.com/office/powerpoint/2010/main" val="390495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Tapawingo national golf Club</a:t>
            </a:r>
          </a:p>
        </p:txBody>
      </p:sp>
      <p:sp>
        <p:nvSpPr>
          <p:cNvPr id="4" name="Text Placeholder 3"/>
          <p:cNvSpPr>
            <a:spLocks noGrp="1"/>
          </p:cNvSpPr>
          <p:nvPr>
            <p:ph type="body" sz="half" idx="2"/>
          </p:nvPr>
        </p:nvSpPr>
        <p:spPr/>
        <p:txBody>
          <a:bodyPr>
            <a:normAutofit/>
          </a:bodyPr>
          <a:lstStyle/>
          <a:p>
            <a:r>
              <a:rPr lang="en-US" sz="1600" dirty="0"/>
              <a:t>2019 Corporate Advertising Package</a:t>
            </a:r>
          </a:p>
        </p:txBody>
      </p:sp>
      <p:sp>
        <p:nvSpPr>
          <p:cNvPr id="8" name="TextBox 7"/>
          <p:cNvSpPr txBox="1"/>
          <p:nvPr/>
        </p:nvSpPr>
        <p:spPr>
          <a:xfrm>
            <a:off x="4235116" y="1179095"/>
            <a:ext cx="3705725" cy="461665"/>
          </a:xfrm>
          <a:prstGeom prst="rect">
            <a:avLst/>
          </a:prstGeom>
          <a:noFill/>
        </p:spPr>
        <p:txBody>
          <a:bodyPr wrap="square" rtlCol="0">
            <a:spAutoFit/>
          </a:bodyPr>
          <a:lstStyle/>
          <a:p>
            <a:pPr algn="ctr"/>
            <a:r>
              <a:rPr lang="en-US" sz="2400" dirty="0"/>
              <a:t>Advertising Formats</a:t>
            </a:r>
          </a:p>
        </p:txBody>
      </p:sp>
      <p:sp>
        <p:nvSpPr>
          <p:cNvPr id="9" name="Content Placeholder 2"/>
          <p:cNvSpPr txBox="1">
            <a:spLocks/>
          </p:cNvSpPr>
          <p:nvPr/>
        </p:nvSpPr>
        <p:spPr>
          <a:xfrm>
            <a:off x="600217" y="1800726"/>
            <a:ext cx="5616100" cy="315767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0" indent="0" algn="ctr">
              <a:buFont typeface="Wingdings 2" panose="05020102010507070707" pitchFamily="18" charset="2"/>
              <a:buNone/>
            </a:pPr>
            <a:endParaRPr lang="en-US" u="sng" dirty="0"/>
          </a:p>
          <a:p>
            <a:pPr marL="0" indent="0" algn="ctr">
              <a:buFont typeface="Wingdings 2" panose="05020102010507070707" pitchFamily="18" charset="2"/>
              <a:buNone/>
            </a:pPr>
            <a:r>
              <a:rPr lang="en-US" dirty="0"/>
              <a:t>				Banner Ads																</a:t>
            </a:r>
          </a:p>
          <a:p>
            <a:r>
              <a:rPr lang="en-US" dirty="0"/>
              <a:t>Dimensions: 480 x 150 pixels				</a:t>
            </a:r>
          </a:p>
          <a:p>
            <a:r>
              <a:rPr lang="en-US" dirty="0"/>
              <a:t>Resolutions: 72 pixels / inch</a:t>
            </a:r>
          </a:p>
          <a:p>
            <a:r>
              <a:rPr lang="en-US" dirty="0"/>
              <a:t>Format: PNG-8 bit</a:t>
            </a:r>
          </a:p>
          <a:p>
            <a:pPr marL="0" indent="0">
              <a:buFont typeface="Wingdings 2" panose="05020102010507070707" pitchFamily="18" charset="2"/>
              <a:buNone/>
            </a:pPr>
            <a:endParaRPr lang="en-US" dirty="0"/>
          </a:p>
          <a:p>
            <a:endParaRPr lang="en-US" dirty="0"/>
          </a:p>
        </p:txBody>
      </p:sp>
      <p:sp>
        <p:nvSpPr>
          <p:cNvPr id="11" name="Content Placeholder 2"/>
          <p:cNvSpPr txBox="1">
            <a:spLocks/>
          </p:cNvSpPr>
          <p:nvPr/>
        </p:nvSpPr>
        <p:spPr>
          <a:xfrm>
            <a:off x="6575900" y="1800726"/>
            <a:ext cx="5616100" cy="315767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0" indent="0" algn="ctr">
              <a:buFont typeface="Wingdings 2" panose="05020102010507070707" pitchFamily="18" charset="2"/>
              <a:buNone/>
            </a:pPr>
            <a:endParaRPr lang="en-US" u="sng" dirty="0"/>
          </a:p>
          <a:p>
            <a:pPr marL="0" indent="0" algn="ctr">
              <a:buFont typeface="Wingdings 2" panose="05020102010507070707" pitchFamily="18" charset="2"/>
              <a:buNone/>
            </a:pPr>
            <a:r>
              <a:rPr lang="en-US" dirty="0"/>
              <a:t>			    Greenside Ads																</a:t>
            </a:r>
          </a:p>
          <a:p>
            <a:r>
              <a:rPr lang="en-US" dirty="0"/>
              <a:t>Dimensions: 480 x 650 pixels				</a:t>
            </a:r>
          </a:p>
          <a:p>
            <a:r>
              <a:rPr lang="en-US" dirty="0"/>
              <a:t>Resolutions: 72 pixels / inch</a:t>
            </a:r>
          </a:p>
          <a:p>
            <a:r>
              <a:rPr lang="en-US" dirty="0"/>
              <a:t>Format: PNG-8 bit</a:t>
            </a:r>
          </a:p>
          <a:p>
            <a:pPr marL="0" indent="0">
              <a:buFont typeface="Wingdings 2" panose="05020102010507070707" pitchFamily="18" charset="2"/>
              <a:buNone/>
            </a:pPr>
            <a:endParaRPr lang="en-US" dirty="0"/>
          </a:p>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611" y="5262296"/>
            <a:ext cx="1656769" cy="978251"/>
          </a:xfrm>
          <a:prstGeom prst="rect">
            <a:avLst/>
          </a:prstGeom>
        </p:spPr>
      </p:pic>
    </p:spTree>
    <p:extLst>
      <p:ext uri="{BB962C8B-B14F-4D97-AF65-F5344CB8AC3E}">
        <p14:creationId xmlns:p14="http://schemas.microsoft.com/office/powerpoint/2010/main" val="139769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Tapawingo national golf club</a:t>
            </a:r>
          </a:p>
        </p:txBody>
      </p:sp>
      <p:sp>
        <p:nvSpPr>
          <p:cNvPr id="4" name="Text Placeholder 3"/>
          <p:cNvSpPr>
            <a:spLocks noGrp="1"/>
          </p:cNvSpPr>
          <p:nvPr>
            <p:ph type="body" sz="half" idx="2"/>
          </p:nvPr>
        </p:nvSpPr>
        <p:spPr/>
        <p:txBody>
          <a:bodyPr>
            <a:normAutofit/>
          </a:bodyPr>
          <a:lstStyle/>
          <a:p>
            <a:r>
              <a:rPr lang="en-US" sz="1600" dirty="0"/>
              <a:t>2019 Corporate Advertising Package</a:t>
            </a:r>
          </a:p>
        </p:txBody>
      </p:sp>
      <p:sp>
        <p:nvSpPr>
          <p:cNvPr id="6" name="Content Placeholder 5"/>
          <p:cNvSpPr>
            <a:spLocks noGrp="1"/>
          </p:cNvSpPr>
          <p:nvPr>
            <p:ph idx="1"/>
          </p:nvPr>
        </p:nvSpPr>
        <p:spPr/>
        <p:txBody>
          <a:bodyPr/>
          <a:lstStyle/>
          <a:p>
            <a:pPr marL="0" indent="0" algn="ctr">
              <a:buNone/>
            </a:pPr>
            <a:r>
              <a:rPr lang="en-US" u="sng" dirty="0"/>
              <a:t>ADVERTISING PACKAGE</a:t>
            </a:r>
          </a:p>
          <a:p>
            <a:pPr marL="0" indent="0" algn="ctr">
              <a:buNone/>
            </a:pPr>
            <a:r>
              <a:rPr lang="en-US" dirty="0"/>
              <a:t>$2,400.00 annually</a:t>
            </a:r>
          </a:p>
          <a:p>
            <a:pPr marL="0" indent="0" algn="ctr">
              <a:buNone/>
            </a:pPr>
            <a:r>
              <a:rPr lang="en-US" dirty="0"/>
              <a:t>Includes:</a:t>
            </a:r>
          </a:p>
          <a:p>
            <a:pPr marL="0" indent="0" algn="ctr">
              <a:buNone/>
            </a:pPr>
            <a:r>
              <a:rPr lang="en-US" dirty="0"/>
              <a:t>1 Banner &amp; 1 Greenside Ad</a:t>
            </a:r>
          </a:p>
          <a:p>
            <a:pPr marL="0" indent="0" algn="ctr">
              <a:buNone/>
            </a:pPr>
            <a:r>
              <a:rPr lang="en-US" dirty="0"/>
              <a:t>Over 1,300,000 Ad Impressions annually</a:t>
            </a:r>
          </a:p>
          <a:p>
            <a:pPr marL="0" indent="0" algn="ctr">
              <a:buNone/>
            </a:pPr>
            <a:r>
              <a:rPr lang="en-US" dirty="0"/>
              <a:t>Over 5,500 hours of exposure annually</a:t>
            </a:r>
          </a:p>
          <a:p>
            <a:pPr marL="0" indent="0" algn="ctr">
              <a:buNone/>
            </a:pPr>
            <a:r>
              <a:rPr lang="en-US" dirty="0"/>
              <a:t>Annual Cost per Impression: $.00184</a:t>
            </a:r>
          </a:p>
          <a:p>
            <a:pPr marL="0" indent="0" algn="ctr">
              <a:buNone/>
            </a:pPr>
            <a:r>
              <a:rPr lang="en-US" sz="1600" dirty="0"/>
              <a:t>Note: Ad Impression numbers and exposure time is base on 27 ads, rotating every 15 seconds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611" y="5262296"/>
            <a:ext cx="1656769" cy="978251"/>
          </a:xfrm>
          <a:prstGeom prst="rect">
            <a:avLst/>
          </a:prstGeom>
        </p:spPr>
      </p:pic>
    </p:spTree>
    <p:extLst>
      <p:ext uri="{BB962C8B-B14F-4D97-AF65-F5344CB8AC3E}">
        <p14:creationId xmlns:p14="http://schemas.microsoft.com/office/powerpoint/2010/main" val="337279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TAPAWINGO NATIONAL GOLF CLUB</a:t>
            </a:r>
          </a:p>
        </p:txBody>
      </p:sp>
      <p:sp>
        <p:nvSpPr>
          <p:cNvPr id="3" name="Content Placeholder 2"/>
          <p:cNvSpPr>
            <a:spLocks noGrp="1"/>
          </p:cNvSpPr>
          <p:nvPr>
            <p:ph idx="1"/>
          </p:nvPr>
        </p:nvSpPr>
        <p:spPr/>
        <p:txBody>
          <a:bodyPr/>
          <a:lstStyle/>
          <a:p>
            <a:pPr marL="0" indent="0">
              <a:buNone/>
            </a:pPr>
            <a:r>
              <a:rPr lang="en-US" dirty="0"/>
              <a:t> </a:t>
            </a:r>
          </a:p>
        </p:txBody>
      </p:sp>
      <p:sp>
        <p:nvSpPr>
          <p:cNvPr id="4" name="Text Placeholder 3"/>
          <p:cNvSpPr>
            <a:spLocks noGrp="1"/>
          </p:cNvSpPr>
          <p:nvPr>
            <p:ph type="body" sz="half" idx="2"/>
          </p:nvPr>
        </p:nvSpPr>
        <p:spPr/>
        <p:txBody>
          <a:bodyPr>
            <a:normAutofit/>
          </a:bodyPr>
          <a:lstStyle/>
          <a:p>
            <a:r>
              <a:rPr lang="en-US" sz="1600" dirty="0"/>
              <a:t>2019 Corporate Advertising Package </a:t>
            </a:r>
          </a:p>
        </p:txBody>
      </p:sp>
      <p:sp>
        <p:nvSpPr>
          <p:cNvPr id="6" name="TextBox 5"/>
          <p:cNvSpPr txBox="1"/>
          <p:nvPr/>
        </p:nvSpPr>
        <p:spPr>
          <a:xfrm>
            <a:off x="891171" y="466351"/>
            <a:ext cx="10406130" cy="2062103"/>
          </a:xfrm>
          <a:prstGeom prst="rect">
            <a:avLst/>
          </a:prstGeom>
          <a:noFill/>
        </p:spPr>
        <p:txBody>
          <a:bodyPr wrap="square" rtlCol="0">
            <a:spAutoFit/>
          </a:bodyPr>
          <a:lstStyle/>
          <a:p>
            <a:r>
              <a:rPr lang="en-US" sz="2000" dirty="0"/>
              <a:t>Agreement</a:t>
            </a:r>
          </a:p>
          <a:p>
            <a:endParaRPr lang="en-US" dirty="0"/>
          </a:p>
          <a:p>
            <a:r>
              <a:rPr lang="en-US" dirty="0"/>
              <a:t>________________________________				_____________________________________</a:t>
            </a:r>
          </a:p>
          <a:p>
            <a:r>
              <a:rPr lang="en-US" dirty="0"/>
              <a:t>First &amp; Last Name									Company Name</a:t>
            </a:r>
          </a:p>
          <a:p>
            <a:endParaRPr lang="en-US" dirty="0"/>
          </a:p>
          <a:p>
            <a:r>
              <a:rPr lang="en-US" dirty="0"/>
              <a:t>________________________________				_____________________________________</a:t>
            </a:r>
          </a:p>
          <a:p>
            <a:r>
              <a:rPr lang="en-US" dirty="0"/>
              <a:t>Email 											Phone #</a:t>
            </a:r>
          </a:p>
        </p:txBody>
      </p:sp>
      <p:sp>
        <p:nvSpPr>
          <p:cNvPr id="7" name="TextBox 6"/>
          <p:cNvSpPr txBox="1"/>
          <p:nvPr/>
        </p:nvSpPr>
        <p:spPr>
          <a:xfrm>
            <a:off x="970973" y="2368750"/>
            <a:ext cx="10406130" cy="2585323"/>
          </a:xfrm>
          <a:prstGeom prst="rect">
            <a:avLst/>
          </a:prstGeom>
          <a:noFill/>
        </p:spPr>
        <p:txBody>
          <a:bodyPr wrap="square" rtlCol="0">
            <a:spAutoFit/>
          </a:bodyPr>
          <a:lstStyle/>
          <a:p>
            <a:endParaRPr lang="en-US" dirty="0"/>
          </a:p>
          <a:p>
            <a:r>
              <a:rPr lang="en-US" dirty="0"/>
              <a:t>		1 year offer $2,400											</a:t>
            </a:r>
          </a:p>
          <a:p>
            <a:r>
              <a:rPr lang="en-US" dirty="0"/>
              <a:t>												_____________________________________</a:t>
            </a:r>
          </a:p>
          <a:p>
            <a:r>
              <a:rPr lang="en-US" dirty="0"/>
              <a:t>		2 year offer $4,320 (10% discount)			Company Representative 				Date</a:t>
            </a:r>
          </a:p>
          <a:p>
            <a:r>
              <a:rPr lang="en-US" dirty="0"/>
              <a:t>																						</a:t>
            </a:r>
          </a:p>
          <a:p>
            <a:r>
              <a:rPr lang="en-US" dirty="0"/>
              <a:t>		3year offer $6,120 (15% discount)				_____________________________________</a:t>
            </a:r>
          </a:p>
          <a:p>
            <a:r>
              <a:rPr lang="en-US" dirty="0"/>
              <a:t>												Tapawingo National 					Date</a:t>
            </a:r>
          </a:p>
          <a:p>
            <a:r>
              <a:rPr lang="en-US" dirty="0"/>
              <a:t>*Payment options available</a:t>
            </a:r>
          </a:p>
          <a:p>
            <a:r>
              <a:rPr lang="en-US" dirty="0"/>
              <a:t> Final ads can be sent to dbiedenstein@pga.com</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611" y="5262296"/>
            <a:ext cx="1656769" cy="978251"/>
          </a:xfrm>
          <a:prstGeom prst="rect">
            <a:avLst/>
          </a:prstGeom>
        </p:spPr>
      </p:pic>
      <p:sp>
        <p:nvSpPr>
          <p:cNvPr id="9" name="Rectangle 8"/>
          <p:cNvSpPr/>
          <p:nvPr/>
        </p:nvSpPr>
        <p:spPr>
          <a:xfrm>
            <a:off x="1171977" y="2663303"/>
            <a:ext cx="540913" cy="321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71977" y="3187968"/>
            <a:ext cx="540913" cy="321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1977" y="3716444"/>
            <a:ext cx="540913" cy="321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44097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378</TotalTime>
  <Words>505</Words>
  <Application>Microsoft Office PowerPoint</Application>
  <PresentationFormat>Widescreen</PresentationFormat>
  <Paragraphs>75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Gill Sans MT</vt:lpstr>
      <vt:lpstr>Wingdings 2</vt:lpstr>
      <vt:lpstr>Dividend</vt:lpstr>
      <vt:lpstr>PowerPoint Presentation</vt:lpstr>
      <vt:lpstr>Tapawingo National Golf Club</vt:lpstr>
      <vt:lpstr>Tapawingo National Golf club</vt:lpstr>
      <vt:lpstr>Tapawingo national golf club</vt:lpstr>
      <vt:lpstr>Tapawingo national golf club</vt:lpstr>
      <vt:lpstr>Tapawingo national golf club</vt:lpstr>
      <vt:lpstr>Tapawingo national golf Club</vt:lpstr>
      <vt:lpstr>Tapawingo national golf club</vt:lpstr>
      <vt:lpstr>TAPAWINGO NATIONAL GOLF CLUB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DJR Reinhardt</dc:creator>
  <cp:lastModifiedBy>Dennis Biedenstein</cp:lastModifiedBy>
  <cp:revision>22</cp:revision>
  <dcterms:created xsi:type="dcterms:W3CDTF">2018-11-20T02:26:20Z</dcterms:created>
  <dcterms:modified xsi:type="dcterms:W3CDTF">2018-12-04T14:47:04Z</dcterms:modified>
</cp:coreProperties>
</file>